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304" r:id="rId5"/>
    <p:sldId id="287" r:id="rId6"/>
    <p:sldId id="290" r:id="rId7"/>
    <p:sldId id="295" r:id="rId8"/>
    <p:sldId id="293" r:id="rId9"/>
    <p:sldId id="289" r:id="rId10"/>
    <p:sldId id="296" r:id="rId11"/>
    <p:sldId id="291" r:id="rId12"/>
    <p:sldId id="292" r:id="rId13"/>
    <p:sldId id="297" r:id="rId14"/>
    <p:sldId id="298" r:id="rId15"/>
    <p:sldId id="299" r:id="rId16"/>
    <p:sldId id="300" r:id="rId17"/>
    <p:sldId id="301" r:id="rId18"/>
    <p:sldId id="30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1831D5-35D4-44DA-AAE4-DC13E3DCAF61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BB12897-CE87-4CB6-9C34-C39561770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bdcc87ed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14290"/>
            <a:ext cx="6096000" cy="4619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32" y="5143512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u="sng" dirty="0" smtClean="0">
                <a:solidFill>
                  <a:schemeClr val="accent4">
                    <a:lumMod val="75000"/>
                  </a:schemeClr>
                </a:solidFill>
              </a:rPr>
              <a:t>Природное сообщество </a:t>
            </a:r>
            <a:r>
              <a:rPr lang="ru-RU" i="1" dirty="0" smtClean="0"/>
              <a:t>– это единство живой и неживой природы, которое складывается в определенных условиях окружающей среды.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Аир</a:t>
            </a:r>
            <a:endParaRPr lang="ru-RU" dirty="0"/>
          </a:p>
        </p:txBody>
      </p:sp>
      <p:pic>
        <p:nvPicPr>
          <p:cNvPr id="2050" name="Picture 2" descr="C:\Users\Acer\Desktop\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174" y="1447800"/>
            <a:ext cx="721120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Голубика</a:t>
            </a:r>
            <a:endParaRPr lang="ru-RU" dirty="0"/>
          </a:p>
        </p:txBody>
      </p:sp>
      <p:pic>
        <p:nvPicPr>
          <p:cNvPr id="4" name="Содержимое 3" descr="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580" t="26338" r="19753"/>
          <a:stretch>
            <a:fillRect/>
          </a:stretch>
        </p:blipFill>
        <p:spPr>
          <a:xfrm>
            <a:off x="1187624" y="1196752"/>
            <a:ext cx="5715029" cy="4736006"/>
          </a:xfrm>
          <a:prstGeom prst="rect">
            <a:avLst/>
          </a:prstGeom>
        </p:spPr>
      </p:pic>
      <p:pic>
        <p:nvPicPr>
          <p:cNvPr id="5" name="Рисунок 4" descr="medherb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708920"/>
            <a:ext cx="2714644" cy="3884636"/>
          </a:xfrm>
          <a:prstGeom prst="wedgeEllipseCallout">
            <a:avLst>
              <a:gd name="adj1" fmla="val -56201"/>
              <a:gd name="adj2" fmla="val -8117"/>
            </a:avLst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Клюква</a:t>
            </a:r>
            <a:endParaRPr lang="ru-RU" dirty="0"/>
          </a:p>
        </p:txBody>
      </p:sp>
      <p:pic>
        <p:nvPicPr>
          <p:cNvPr id="4" name="Содержимое 3" descr="kluk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212"/>
          <a:stretch>
            <a:fillRect/>
          </a:stretch>
        </p:blipFill>
        <p:spPr>
          <a:xfrm>
            <a:off x="1331640" y="1700808"/>
            <a:ext cx="4686290" cy="4048125"/>
          </a:xfrm>
          <a:prstGeom prst="rect">
            <a:avLst/>
          </a:prstGeom>
        </p:spPr>
      </p:pic>
      <p:pic>
        <p:nvPicPr>
          <p:cNvPr id="5" name="Рисунок 4" descr="kluk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708920"/>
            <a:ext cx="2148840" cy="3657600"/>
          </a:xfrm>
          <a:prstGeom prst="wedgeEllipseCallout">
            <a:avLst>
              <a:gd name="adj1" fmla="val -56578"/>
              <a:gd name="adj2" fmla="val 12000"/>
            </a:avLst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Морошка</a:t>
            </a:r>
            <a:endParaRPr lang="ru-RU" dirty="0"/>
          </a:p>
        </p:txBody>
      </p:sp>
      <p:pic>
        <p:nvPicPr>
          <p:cNvPr id="3075" name="Picture 3" descr="C:\Users\Acer\Desktop\cloudberry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831" y="1447800"/>
            <a:ext cx="596188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Выпь</a:t>
            </a:r>
            <a:endParaRPr lang="ru-RU" dirty="0"/>
          </a:p>
        </p:txBody>
      </p:sp>
      <p:pic>
        <p:nvPicPr>
          <p:cNvPr id="4099" name="Picture 3" descr="C:\Users\Acer\Desktop\3356054396_3baf379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6264696" cy="459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Филин</a:t>
            </a:r>
            <a:endParaRPr lang="ru-RU" dirty="0"/>
          </a:p>
        </p:txBody>
      </p:sp>
      <p:pic>
        <p:nvPicPr>
          <p:cNvPr id="5123" name="Picture 3" descr="C:\Users\Ac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74441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Водяная крыса (ондатра)</a:t>
            </a:r>
            <a:endParaRPr lang="ru-RU" dirty="0"/>
          </a:p>
        </p:txBody>
      </p:sp>
      <p:pic>
        <p:nvPicPr>
          <p:cNvPr id="6146" name="Picture 2" descr="C:\Users\Acer\Desktop\1341995484_muskrat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75" y="1814512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Кулик</a:t>
            </a:r>
            <a:endParaRPr lang="ru-RU" dirty="0"/>
          </a:p>
        </p:txBody>
      </p:sp>
      <p:pic>
        <p:nvPicPr>
          <p:cNvPr id="7170" name="Picture 2" descr="C:\Users\Acer\Desktop\kartinki24_bird_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59898"/>
            <a:ext cx="7147520" cy="69283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«Проверь себя»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7363544" cy="1800200"/>
          </a:xfrm>
        </p:spPr>
        <p:txBody>
          <a:bodyPr>
            <a:noAutofit/>
          </a:bodyPr>
          <a:lstStyle/>
          <a:p>
            <a:pPr marL="541782" indent="-514350"/>
            <a:r>
              <a:rPr lang="ru-RU" sz="2000" b="1" u="sng" dirty="0" smtClean="0"/>
              <a:t>1. Выбери правильное утверждение:</a:t>
            </a:r>
          </a:p>
          <a:p>
            <a:pPr marL="541782" indent="-514350"/>
            <a:r>
              <a:rPr lang="ru-RU" sz="2000" dirty="0" smtClean="0"/>
              <a:t>Болото – это засушливые участки суши.</a:t>
            </a:r>
          </a:p>
          <a:p>
            <a:pPr marL="541782" indent="-514350"/>
            <a:r>
              <a:rPr lang="ru-RU" sz="2000" dirty="0" smtClean="0"/>
              <a:t>Болото - это избыточно увлажненные участки суши. </a:t>
            </a:r>
          </a:p>
          <a:p>
            <a:pPr marL="541782" indent="-514350"/>
            <a:r>
              <a:rPr lang="ru-RU" sz="2000" b="1" u="sng" dirty="0" smtClean="0"/>
              <a:t>2. Что не растет на болоте?</a:t>
            </a:r>
          </a:p>
          <a:p>
            <a:pPr marL="541782" indent="-514350"/>
            <a:r>
              <a:rPr lang="ru-RU" sz="2000" dirty="0" smtClean="0"/>
              <a:t>Малина</a:t>
            </a:r>
          </a:p>
          <a:p>
            <a:pPr marL="541782" indent="-514350"/>
            <a:r>
              <a:rPr lang="ru-RU" sz="2000" dirty="0" smtClean="0"/>
              <a:t>Клюква</a:t>
            </a:r>
          </a:p>
          <a:p>
            <a:pPr marL="541782" indent="-514350"/>
            <a:r>
              <a:rPr lang="ru-RU" sz="2000" dirty="0" smtClean="0"/>
              <a:t>Лён</a:t>
            </a:r>
          </a:p>
          <a:p>
            <a:pPr marL="541782" indent="-514350"/>
            <a:r>
              <a:rPr lang="ru-RU" sz="2000" dirty="0" smtClean="0"/>
              <a:t>Пушица </a:t>
            </a:r>
          </a:p>
          <a:p>
            <a:pPr marL="541782" indent="-514350"/>
            <a:r>
              <a:rPr lang="ru-RU" sz="2000" dirty="0" smtClean="0"/>
              <a:t>Багульник</a:t>
            </a:r>
          </a:p>
          <a:p>
            <a:pPr marL="541782" indent="-514350"/>
            <a:r>
              <a:rPr lang="ru-RU" sz="2000" b="1" u="sng" dirty="0" smtClean="0"/>
              <a:t>3. Кто не живет на болоте?</a:t>
            </a:r>
          </a:p>
          <a:p>
            <a:pPr marL="541782" indent="-514350"/>
            <a:r>
              <a:rPr lang="ru-RU" sz="2000" dirty="0" smtClean="0"/>
              <a:t>Лисица</a:t>
            </a:r>
          </a:p>
          <a:p>
            <a:pPr marL="541782" indent="-514350"/>
            <a:r>
              <a:rPr lang="ru-RU" sz="2000" dirty="0" smtClean="0"/>
              <a:t>Кулик</a:t>
            </a:r>
          </a:p>
          <a:p>
            <a:pPr marL="541782" indent="-514350"/>
            <a:r>
              <a:rPr lang="ru-RU" sz="2000" dirty="0" smtClean="0"/>
              <a:t>Ондатра</a:t>
            </a:r>
          </a:p>
          <a:p>
            <a:pPr marL="541782" indent="-514350"/>
            <a:r>
              <a:rPr lang="ru-RU" sz="2000" dirty="0" smtClean="0"/>
              <a:t>Гадюка</a:t>
            </a:r>
          </a:p>
          <a:p>
            <a:pPr marL="541782" indent="-514350"/>
            <a:r>
              <a:rPr lang="ru-RU" sz="2000" dirty="0" smtClean="0"/>
              <a:t>Жаворонок</a:t>
            </a:r>
          </a:p>
          <a:p>
            <a:pPr marL="541782" indent="-514350"/>
            <a:endParaRPr lang="ru-RU" sz="2000" dirty="0" smtClean="0"/>
          </a:p>
          <a:p>
            <a:pPr marL="541782" indent="-514350"/>
            <a:endParaRPr lang="ru-RU" dirty="0" smtClean="0"/>
          </a:p>
          <a:p>
            <a:pPr marL="541782" indent="-514350"/>
            <a:endParaRPr lang="ru-RU" dirty="0" smtClean="0"/>
          </a:p>
          <a:p>
            <a:pPr marL="541782" indent="-51435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4143380"/>
            <a:ext cx="2928926" cy="2196695"/>
          </a:xfrm>
          <a:prstGeom prst="ellipse">
            <a:avLst/>
          </a:prstGeom>
        </p:spPr>
      </p:pic>
      <p:pic>
        <p:nvPicPr>
          <p:cNvPr id="4" name="Рисунок 3" descr="pole_les_nebo_we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500174"/>
            <a:ext cx="2643174" cy="1867390"/>
          </a:xfrm>
          <a:prstGeom prst="ellipse">
            <a:avLst/>
          </a:prstGeom>
        </p:spPr>
      </p:pic>
      <p:pic>
        <p:nvPicPr>
          <p:cNvPr id="7" name="Рисунок 6" descr="m_05_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3240" y="1500174"/>
            <a:ext cx="2714644" cy="2035983"/>
          </a:xfrm>
          <a:prstGeom prst="ellipse">
            <a:avLst/>
          </a:prstGeom>
        </p:spPr>
      </p:pic>
      <p:pic>
        <p:nvPicPr>
          <p:cNvPr id="10" name="Рисунок 9" descr="fiel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1428736"/>
            <a:ext cx="2857520" cy="2164095"/>
          </a:xfrm>
          <a:prstGeom prst="ellipse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7224" y="285728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Природные сообщества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857496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3000372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3071810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луг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5715016"/>
            <a:ext cx="165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лес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Природное сообщество -  болото.</a:t>
            </a:r>
            <a:endParaRPr lang="ru-RU" sz="4000" dirty="0"/>
          </a:p>
        </p:txBody>
      </p:sp>
      <p:pic>
        <p:nvPicPr>
          <p:cNvPr id="4" name="Рисунок 3" descr="plt1.jpg"/>
          <p:cNvPicPr>
            <a:picLocks noChangeAspect="1"/>
          </p:cNvPicPr>
          <p:nvPr/>
        </p:nvPicPr>
        <p:blipFill>
          <a:blip r:embed="rId2" cstate="print"/>
          <a:srcRect b="14080"/>
          <a:stretch>
            <a:fillRect/>
          </a:stretch>
        </p:blipFill>
        <p:spPr>
          <a:xfrm>
            <a:off x="1331640" y="2132856"/>
            <a:ext cx="7429500" cy="42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Карта России</a:t>
            </a:r>
            <a:endParaRPr lang="ru-RU" dirty="0"/>
          </a:p>
        </p:txBody>
      </p:sp>
      <p:pic>
        <p:nvPicPr>
          <p:cNvPr id="4" name="Picture 2" descr="C:\Users\Acer\Desktop\физ росси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805556"/>
            <a:ext cx="7499350" cy="4085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Сфагновый мох</a:t>
            </a:r>
            <a:endParaRPr lang="ru-RU" dirty="0"/>
          </a:p>
        </p:txBody>
      </p:sp>
      <p:pic>
        <p:nvPicPr>
          <p:cNvPr id="4" name="Содержимое 3" descr="1188533595_sfagn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3605737" cy="4800600"/>
          </a:xfrm>
          <a:prstGeom prst="rect">
            <a:avLst/>
          </a:prstGeom>
        </p:spPr>
      </p:pic>
      <p:pic>
        <p:nvPicPr>
          <p:cNvPr id="5" name="Рисунок 4" descr="сфагнум2.bmp"/>
          <p:cNvPicPr>
            <a:picLocks noChangeAspect="1"/>
          </p:cNvPicPr>
          <p:nvPr/>
        </p:nvPicPr>
        <p:blipFill>
          <a:blip r:embed="rId3" cstate="print"/>
          <a:srcRect l="55230"/>
          <a:stretch>
            <a:fillRect/>
          </a:stretch>
        </p:blipFill>
        <p:spPr>
          <a:xfrm>
            <a:off x="5076056" y="1772816"/>
            <a:ext cx="3284469" cy="3929090"/>
          </a:xfrm>
          <a:prstGeom prst="wedgeEllipseCallout">
            <a:avLst>
              <a:gd name="adj1" fmla="val -57304"/>
              <a:gd name="adj2" fmla="val 3155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Багульник</a:t>
            </a:r>
            <a:endParaRPr lang="ru-RU" dirty="0"/>
          </a:p>
        </p:txBody>
      </p:sp>
      <p:pic>
        <p:nvPicPr>
          <p:cNvPr id="5" name="Рисунок 4" descr="bagylnik-bolot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28" y="2996952"/>
            <a:ext cx="3000372" cy="4000496"/>
          </a:xfrm>
          <a:prstGeom prst="wedgeEllipseCallout">
            <a:avLst>
              <a:gd name="adj1" fmla="val 58939"/>
              <a:gd name="adj2" fmla="val -29357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8194" name="Picture 2" descr="C:\Users\Acer\Desktop\Багульник-болотный-9028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506692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Пузырчатка</a:t>
            </a:r>
            <a:endParaRPr lang="ru-RU" dirty="0"/>
          </a:p>
        </p:txBody>
      </p:sp>
      <p:pic>
        <p:nvPicPr>
          <p:cNvPr id="1026" name="Picture 2" descr="C:\Users\Acer\Desktop\пук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04130"/>
            <a:ext cx="4069187" cy="4844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Росянка</a:t>
            </a:r>
            <a:endParaRPr lang="ru-RU" dirty="0"/>
          </a:p>
        </p:txBody>
      </p:sp>
      <p:pic>
        <p:nvPicPr>
          <p:cNvPr id="4" name="Содержимое 3" descr="росяе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3672408" cy="4032448"/>
          </a:xfrm>
          <a:prstGeom prst="rect">
            <a:avLst/>
          </a:prstGeom>
        </p:spPr>
      </p:pic>
      <p:pic>
        <p:nvPicPr>
          <p:cNvPr id="5" name="Рисунок 4" descr="рося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12776"/>
            <a:ext cx="2794000" cy="5080000"/>
          </a:xfrm>
          <a:prstGeom prst="wedgeEllipseCallout">
            <a:avLst>
              <a:gd name="adj1" fmla="val -57160"/>
              <a:gd name="adj2" fmla="val 44500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Пушица</a:t>
            </a:r>
            <a:endParaRPr lang="ru-RU" dirty="0"/>
          </a:p>
        </p:txBody>
      </p:sp>
      <p:pic>
        <p:nvPicPr>
          <p:cNvPr id="4" name="Содержимое 3" descr="пуш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7" y="1640868"/>
            <a:ext cx="5904656" cy="4428492"/>
          </a:xfrm>
          <a:prstGeom prst="rect">
            <a:avLst/>
          </a:prstGeom>
        </p:spPr>
      </p:pic>
      <p:pic>
        <p:nvPicPr>
          <p:cNvPr id="5" name="Рисунок 4" descr="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284984"/>
            <a:ext cx="1885950" cy="3390900"/>
          </a:xfrm>
          <a:prstGeom prst="wedgeRoundRectCallout">
            <a:avLst>
              <a:gd name="adj1" fmla="val -59621"/>
              <a:gd name="adj2" fmla="val -25410"/>
              <a:gd name="adj3" fmla="val 16667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</TotalTime>
  <Words>100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Природное сообщество -  болото.</vt:lpstr>
      <vt:lpstr>Карта России</vt:lpstr>
      <vt:lpstr>Сфагновый мох</vt:lpstr>
      <vt:lpstr>Багульник</vt:lpstr>
      <vt:lpstr>Пузырчатка</vt:lpstr>
      <vt:lpstr>Росянка</vt:lpstr>
      <vt:lpstr>Пушица</vt:lpstr>
      <vt:lpstr>Аир</vt:lpstr>
      <vt:lpstr>Голубика</vt:lpstr>
      <vt:lpstr>Клюква</vt:lpstr>
      <vt:lpstr>Морошка</vt:lpstr>
      <vt:lpstr>Выпь</vt:lpstr>
      <vt:lpstr>Филин</vt:lpstr>
      <vt:lpstr>Водяная крыса (ондатра)</vt:lpstr>
      <vt:lpstr>Кулик</vt:lpstr>
      <vt:lpstr>«Проверь себя»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Природное сообщество. Болото.</dc:title>
  <dc:creator>Дашкевич</dc:creator>
  <cp:lastModifiedBy>Учитель</cp:lastModifiedBy>
  <cp:revision>41</cp:revision>
  <dcterms:created xsi:type="dcterms:W3CDTF">2009-03-25T16:17:55Z</dcterms:created>
  <dcterms:modified xsi:type="dcterms:W3CDTF">2014-12-15T07:18:16Z</dcterms:modified>
</cp:coreProperties>
</file>